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Roboto Slab"/>
      <p:regular r:id="rId26"/>
      <p:bold r:id="rId27"/>
    </p:embeddedFont>
    <p:embeddedFont>
      <p:font typeface="Economica"/>
      <p:regular r:id="rId28"/>
      <p:bold r:id="rId29"/>
      <p:italic r:id="rId30"/>
      <p:boldItalic r:id="rId31"/>
    </p:embeddedFont>
    <p:embeddedFont>
      <p:font typeface="Permanent Marker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RobotoSlab-regular.fntdata"/><Relationship Id="rId25" Type="http://schemas.openxmlformats.org/officeDocument/2006/relationships/slide" Target="slides/slide20.xml"/><Relationship Id="rId28" Type="http://schemas.openxmlformats.org/officeDocument/2006/relationships/font" Target="fonts/Economica-regular.fntdata"/><Relationship Id="rId27" Type="http://schemas.openxmlformats.org/officeDocument/2006/relationships/font" Target="fonts/RobotoSlab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Economic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Economica-boldItalic.fntdata"/><Relationship Id="rId30" Type="http://schemas.openxmlformats.org/officeDocument/2006/relationships/font" Target="fonts/Economica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PermanentMarker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 Slab"/>
              <a:buChar char="❏"/>
            </a:pPr>
            <a:r>
              <a:rPr lang="en-US" sz="1800">
                <a:latin typeface="Roboto Slab"/>
                <a:ea typeface="Roboto Slab"/>
                <a:cs typeface="Roboto Slab"/>
                <a:sym typeface="Roboto Slab"/>
              </a:rPr>
              <a:t>Allows a team to present an account of their entire season, not just a few minutes of performance on the field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 Slab"/>
              <a:buChar char="❏"/>
            </a:pPr>
            <a:r>
              <a:rPr lang="en-US" sz="1800">
                <a:latin typeface="Roboto Slab"/>
                <a:ea typeface="Roboto Slab"/>
                <a:cs typeface="Roboto Slab"/>
                <a:sym typeface="Roboto Slab"/>
              </a:rPr>
              <a:t>Qualifies a team for the non-performance awards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 Slab"/>
              <a:buChar char="❏"/>
            </a:pPr>
            <a:r>
              <a:rPr lang="en-US" sz="1800">
                <a:latin typeface="Roboto Slab"/>
                <a:ea typeface="Roboto Slab"/>
                <a:cs typeface="Roboto Slab"/>
                <a:sym typeface="Roboto Slab"/>
              </a:rPr>
              <a:t>Informs all members of the decision committee - a chance to showcase your gracious professionalism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 Slab"/>
              <a:buChar char="❏"/>
            </a:pPr>
            <a:r>
              <a:t/>
            </a:r>
            <a:endParaRPr sz="1800"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wrap="square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wrap="square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Relationship Id="rId3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 Photo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4572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/>
          <p:nvPr>
            <p:ph idx="3" type="pic"/>
          </p:nvPr>
        </p:nvSpPr>
        <p:spPr>
          <a:xfrm>
            <a:off x="4800600" y="1761453"/>
            <a:ext cx="38862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4" type="body"/>
          </p:nvPr>
        </p:nvSpPr>
        <p:spPr>
          <a:xfrm>
            <a:off x="4800601" y="5766458"/>
            <a:ext cx="3886200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Shape 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Shape 76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77" name="Shape 77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882775"/>
            <a:ext cx="1530350" cy="11477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" name="Shape 26"/>
          <p:cNvCxnSpPr/>
          <p:nvPr/>
        </p:nvCxnSpPr>
        <p:spPr>
          <a:xfrm>
            <a:off x="2360613" y="1541462"/>
            <a:ext cx="0" cy="1970086"/>
          </a:xfrm>
          <a:prstGeom prst="straightConnector1">
            <a:avLst/>
          </a:prstGeom>
          <a:noFill/>
          <a:ln cap="flat" cmpd="sng" w="12700">
            <a:solidFill>
              <a:srgbClr val="6E7274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2674468" y="1763058"/>
            <a:ext cx="6116917" cy="144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Shape 130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8" name="Shape 13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Shape 14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Shape 14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2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0563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" name="Shape 30"/>
          <p:cNvGrpSpPr/>
          <p:nvPr/>
        </p:nvGrpSpPr>
        <p:grpSpPr>
          <a:xfrm>
            <a:off x="0" y="6045199"/>
            <a:ext cx="9144000" cy="119062"/>
            <a:chOff x="0" y="1371600"/>
            <a:chExt cx="9067908" cy="276313"/>
          </a:xfrm>
        </p:grpSpPr>
        <p:sp>
          <p:nvSpPr>
            <p:cNvPr id="31" name="Shape 31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Shape 35"/>
          <p:cNvSpPr txBox="1"/>
          <p:nvPr>
            <p:ph type="title"/>
          </p:nvPr>
        </p:nvSpPr>
        <p:spPr>
          <a:xfrm>
            <a:off x="722312" y="1975325"/>
            <a:ext cx="7772400" cy="8895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722312" y="2838090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1" sz="2800" u="none" cap="none" strike="noStrike">
                <a:solidFill>
                  <a:srgbClr val="7F7F7F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550665"/>
            <a:ext cx="822960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400" u="none" cap="none" strike="noStrike">
                <a:solidFill>
                  <a:srgbClr val="3165C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57200" y="1984052"/>
            <a:ext cx="8229600" cy="360882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648200" y="1713115"/>
            <a:ext cx="4038599" cy="4312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arison 2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694383"/>
            <a:ext cx="4040187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57200" y="2153048"/>
            <a:ext cx="4040187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45025" y="1694383"/>
            <a:ext cx="4041774" cy="4586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45025" y="2153048"/>
            <a:ext cx="4041774" cy="3320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14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Pag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3575050" y="1676400"/>
            <a:ext cx="5111750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1676400"/>
            <a:ext cx="3008313" cy="41465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arge Photo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/>
          <p:nvPr>
            <p:ph idx="2" type="pic"/>
          </p:nvPr>
        </p:nvSpPr>
        <p:spPr>
          <a:xfrm>
            <a:off x="1719218" y="1761447"/>
            <a:ext cx="5607015" cy="40050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1719217" y="5766458"/>
            <a:ext cx="5607017" cy="3835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rgbClr val="FA1E31"/>
              </a:buClr>
              <a:buFont typeface="Arial"/>
              <a:buNone/>
              <a:defRPr b="1" i="1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3715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Shape 11"/>
          <p:cNvGrpSpPr/>
          <p:nvPr/>
        </p:nvGrpSpPr>
        <p:grpSpPr>
          <a:xfrm>
            <a:off x="0" y="1162049"/>
            <a:ext cx="9144000" cy="114299"/>
            <a:chOff x="0" y="1371600"/>
            <a:chExt cx="9067908" cy="276313"/>
          </a:xfrm>
        </p:grpSpPr>
        <p:sp>
          <p:nvSpPr>
            <p:cNvPr id="12" name="Shape 12"/>
            <p:cNvSpPr/>
            <p:nvPr/>
          </p:nvSpPr>
          <p:spPr>
            <a:xfrm>
              <a:off x="0" y="1371600"/>
              <a:ext cx="2266976" cy="276313"/>
            </a:xfrm>
            <a:prstGeom prst="rect">
              <a:avLst/>
            </a:prstGeom>
            <a:solidFill>
              <a:srgbClr val="13973E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2266976" y="1371600"/>
              <a:ext cx="2266976" cy="276313"/>
            </a:xfrm>
            <a:prstGeom prst="rect">
              <a:avLst/>
            </a:prstGeom>
            <a:solidFill>
              <a:srgbClr val="FC001D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4533953" y="1371600"/>
              <a:ext cx="2266976" cy="276313"/>
            </a:xfrm>
            <a:prstGeom prst="rect">
              <a:avLst/>
            </a:prstGeom>
            <a:solidFill>
              <a:srgbClr val="FC552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6800931" y="1371600"/>
              <a:ext cx="2266976" cy="276313"/>
            </a:xfrm>
            <a:prstGeom prst="rect">
              <a:avLst/>
            </a:prstGeom>
            <a:solidFill>
              <a:srgbClr val="118AC3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Shape 16"/>
          <p:cNvSpPr txBox="1"/>
          <p:nvPr/>
        </p:nvSpPr>
        <p:spPr>
          <a:xfrm>
            <a:off x="8620125" y="6369050"/>
            <a:ext cx="609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id="17" name="Shape 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3700" y="6110287"/>
            <a:ext cx="8348663" cy="56673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Shape 18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firstinspires.org/resource-library/ftc/game-and-season-info" TargetMode="External"/><Relationship Id="rId4" Type="http://schemas.openxmlformats.org/officeDocument/2006/relationships/hyperlink" Target="https://www.firstinspires.org/sites/default/files/uploads/resource_library/ftc/2017-2018/game-manual-part-1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2667000" y="1752600"/>
            <a:ext cx="6116638" cy="1449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Long Island</a:t>
            </a: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Presented by School-Business Partnerships </a:t>
            </a:r>
            <a:b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of Long Island, Inc.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175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put the “Engineering” in your Engineering Notebook.</a:t>
            </a:r>
          </a:p>
          <a:p>
            <a:pPr lvl="1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</a:pPr>
            <a:r>
              <a:rPr lang="en-US" sz="28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Show any equations and calculations associated with your design.</a:t>
            </a:r>
          </a:p>
          <a:p>
            <a:pPr lvl="1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</a:pPr>
            <a:r>
              <a:rPr lang="en-US" sz="28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Graphs, sketches and captioned pictures are great too.</a:t>
            </a:r>
          </a:p>
          <a:p>
            <a:pPr indent="-3175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The Judges want to see the “engineering process” at work.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Shape 210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Documenting the Engineering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Show goals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Show how design mets your goals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tradeoffs?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What worked?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what didn’t?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playing it safe or pushing the boundaries?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Shape 216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Strategy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If it is not in your EN, it is as if it did not happen.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Describe your overall software design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anything special about your program?</a:t>
            </a:r>
          </a:p>
          <a:p>
            <a:pPr lvl="1" rtl="0">
              <a:spcBef>
                <a:spcPts val="0"/>
              </a:spcBef>
              <a:spcAft>
                <a:spcPts val="1000"/>
              </a:spcAft>
              <a:buSzPct val="100000"/>
              <a:buFont typeface="Permanent Marker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Sensors? State Machine?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OK to include program listing in EN.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Commenting your code greatly helps.</a:t>
            </a:r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Programming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Did you fill out the Control Award sheet?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By “rule”, you can not get the Control Award without the Control Award Sheet!</a:t>
            </a:r>
          </a:p>
        </p:txBody>
      </p:sp>
      <p:sp>
        <p:nvSpPr>
          <p:cNvPr id="228" name="Shape 22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Control Award Sheet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Did you use CAD?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Show it off in your EN!.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especially important if you used PTC software.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for the PTC Award, </a:t>
            </a: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PTC users are given a slight advantage over non-PTC users.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Computer Aided Design (CAD)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Info about the team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Short bio of the Mentor and each Team Member.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What role did each Team Member have?</a:t>
            </a:r>
          </a:p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Outreach Activities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List events held with the community or with other groups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what did your team do?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What was the impact?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Show pictures with captions.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99615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Shape 240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The Team Section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Does your team have a plan to replace graduating members?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How do you recruit new team members?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How is your team organized and “managed”?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rgbClr val="FA1E3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Sustainability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Lots of Engineering Notebooks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But very little time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Can’t read every EN from cover to cover.</a:t>
            </a:r>
          </a:p>
          <a:p>
            <a:pPr lvl="0" rtl="0"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Judges use a rubric to guide them</a:t>
            </a:r>
          </a:p>
          <a:p>
            <a:pPr indent="-330200" lvl="0" marL="3429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Followed by rounds of deliberations</a:t>
            </a:r>
          </a:p>
        </p:txBody>
      </p:sp>
      <p:sp>
        <p:nvSpPr>
          <p:cNvPr id="252" name="Shape 25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The Judging Process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Use the “Engineering Notebook Self-Assessment”.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Is it all in there? Is it easy to find?</a:t>
            </a:r>
          </a:p>
          <a:p>
            <a:pPr indent="-1397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Do the “skim test”.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Have someone unfamiliar with your team quickly skim through the Engineering Notebook.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Did the info you want the judges to see “jump out” at the reader or was it buried in a solid block of text somewhere?</a:t>
            </a:r>
          </a:p>
        </p:txBody>
      </p:sp>
      <p:sp>
        <p:nvSpPr>
          <p:cNvPr id="258" name="Shape 25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Self-assessment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Summary with d</a:t>
            </a: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etails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reader gets the gist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Can “drill down” if needed.</a:t>
            </a:r>
          </a:p>
          <a:p>
            <a:pPr indent="-292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Bullet items can help in this regard.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flag key pages.</a:t>
            </a:r>
          </a:p>
          <a:p>
            <a:pPr lvl="1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pages your team is especially proud of</a:t>
            </a:r>
          </a:p>
          <a:p>
            <a:pPr lvl="1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pages the Judges should take a closer look at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SzPct val="100000"/>
              <a:buFont typeface="Permanent Marker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list in the summary at the front of the notebook.</a:t>
            </a:r>
          </a:p>
        </p:txBody>
      </p:sp>
      <p:sp>
        <p:nvSpPr>
          <p:cNvPr id="264" name="Shape 26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Making It Stand Out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/>
        </p:nvSpPr>
        <p:spPr>
          <a:xfrm>
            <a:off x="311700" y="156425"/>
            <a:ext cx="8520600" cy="831300"/>
          </a:xfrm>
          <a:prstGeom prst="rect">
            <a:avLst/>
          </a:prstGeom>
          <a:solidFill>
            <a:srgbClr val="DCE755"/>
          </a:solidFill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Judges’ Room Basics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311700" y="1815250"/>
            <a:ext cx="8520600" cy="12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457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Roboto Slab"/>
              <a:buChar char="❏"/>
            </a:pPr>
            <a:r>
              <a:rPr lang="en-US" sz="3600">
                <a:latin typeface="Roboto Slab"/>
                <a:ea typeface="Roboto Slab"/>
                <a:cs typeface="Roboto Slab"/>
                <a:sym typeface="Roboto Slab"/>
              </a:rPr>
              <a:t>What is judges’ room really about?</a:t>
            </a:r>
          </a:p>
          <a:p>
            <a:pPr indent="-4572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Roboto Slab"/>
              <a:buChar char="❏"/>
            </a:pPr>
            <a:r>
              <a:rPr lang="en-US" sz="3600">
                <a:latin typeface="Roboto Slab"/>
                <a:ea typeface="Roboto Slab"/>
                <a:cs typeface="Roboto Slab"/>
                <a:sym typeface="Roboto Slab"/>
              </a:rPr>
              <a:t>Why you should be prepared for judges’ Room: just don’t wing it!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2679725" y="4477575"/>
            <a:ext cx="3561300" cy="9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 sz="3600">
                <a:latin typeface="Roboto Slab"/>
                <a:ea typeface="Roboto Slab"/>
                <a:cs typeface="Roboto Slab"/>
                <a:sym typeface="Roboto Slab"/>
              </a:rPr>
              <a:t>10 / 5 / 5 rule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362375" y="243900"/>
            <a:ext cx="8520600" cy="8313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Judges’ Room Basics: </a:t>
            </a:r>
            <a:r>
              <a:rPr lang="en-US" sz="4200">
                <a:latin typeface="Economica"/>
                <a:ea typeface="Economica"/>
                <a:cs typeface="Economica"/>
                <a:sym typeface="Economica"/>
              </a:rPr>
              <a:t>Resources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405975" y="1560075"/>
            <a:ext cx="823530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 u="sng">
                <a:solidFill>
                  <a:schemeClr val="hlink"/>
                </a:solidFill>
                <a:latin typeface="Permanent Marker"/>
                <a:ea typeface="Permanent Marker"/>
                <a:cs typeface="Permanent Marker"/>
                <a:sym typeface="Permanent Marker"/>
                <a:hlinkClick r:id="rId3"/>
              </a:rPr>
              <a:t>FIRST FTC Resource Library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 u="sng">
                <a:solidFill>
                  <a:schemeClr val="hlink"/>
                </a:solidFill>
                <a:latin typeface="Permanent Marker"/>
                <a:ea typeface="Permanent Marker"/>
                <a:cs typeface="Permanent Marker"/>
                <a:sym typeface="Permanent Marker"/>
                <a:hlinkClick r:id="rId4"/>
              </a:rPr>
              <a:t>FIRST FTC Game manual Part 1 </a:t>
            </a: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- this is where the engineering notebook requirements are!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FIRST FTC Game Manual Part 2 -- released on 9/1/17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Even more Engineering Notebook links are embedded in this document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57200" y="0"/>
            <a:ext cx="8229600" cy="1162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1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FIRST</a:t>
            </a: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 Policy on Feedback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57200" y="1550987"/>
            <a:ext cx="8229600" cy="4575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6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lang="en-US" sz="31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The </a:t>
            </a:r>
            <a:r>
              <a:rPr i="1" lang="en-US" sz="31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FIRST</a:t>
            </a:r>
            <a:r>
              <a:rPr lang="en-US" sz="31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 Tech Challenge (FTC) rules do not permit the Judges to provide feedback on an individual basis.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3100">
              <a:solidFill>
                <a:srgbClr val="000000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indent="-33655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1000"/>
              </a:spcAft>
              <a:buClr>
                <a:srgbClr val="FA1E31"/>
              </a:buClr>
              <a:buSzPct val="100000"/>
              <a:buFont typeface="Arial"/>
              <a:buChar char="•"/>
            </a:pPr>
            <a:r>
              <a:rPr lang="en-US" sz="31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However, here are some helpful general tips that teams should keep in mind.</a:t>
            </a: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5715000"/>
            <a:ext cx="1447800" cy="101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Engineers use it to document their work.</a:t>
            </a:r>
          </a:p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often used to support patentS</a:t>
            </a:r>
          </a:p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helps others see what you did and how you got there</a:t>
            </a:r>
          </a:p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3000">
                <a:latin typeface="Permanent Marker"/>
                <a:ea typeface="Permanent Marker"/>
                <a:cs typeface="Permanent Marker"/>
                <a:sym typeface="Permanent Marker"/>
              </a:rPr>
              <a:t>Almost all FTC awards require the Engineering Notebook</a:t>
            </a:r>
          </a:p>
        </p:txBody>
      </p:sp>
      <p:sp>
        <p:nvSpPr>
          <p:cNvPr id="174" name="Shape 17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698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6190"/>
              <a:buFont typeface="Arial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Why an Engineering Notebook?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i="1"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firstinspires.org</a:t>
            </a: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 website EN resources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i="1"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Engineering Notebook Guidelines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i="1"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Team Engineering Notebook Self-Reflection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Several sample Engineering Notebooks</a:t>
            </a:r>
          </a:p>
          <a:p>
            <a:pPr indent="-3302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0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The Mentor Manual also has a section on the EN.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Engineering Notebook Resources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Team Name and Team Number on front of EN</a:t>
            </a:r>
          </a:p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Summary Sheet</a:t>
            </a:r>
          </a:p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Engineering Section (Robot Design)</a:t>
            </a:r>
          </a:p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Team Section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Team Info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Outreach</a:t>
            </a:r>
          </a:p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Optionally (needed for some awards)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Business Plan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Strategic Plan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Sustainability</a:t>
            </a:r>
          </a:p>
        </p:txBody>
      </p:sp>
      <p:sp>
        <p:nvSpPr>
          <p:cNvPr id="186" name="Shape 186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Sections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Your Journey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from the formation of the team through the end of competition.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Keep it up to date, even between competitions.</a:t>
            </a: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indent="-1397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Your Robot Design</a:t>
            </a:r>
          </a:p>
          <a:p>
            <a: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the math and science behind your robot’s design.</a:t>
            </a:r>
          </a:p>
        </p:txBody>
      </p:sp>
      <p:sp>
        <p:nvSpPr>
          <p:cNvPr id="192" name="Shape 192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Engineering Notebook Content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This part is somewhat like a diary.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have a goal for each meeting.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Was there a particular problem that you were trying to resolve?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Tell us how you went about achieving it (even if you were not successful).</a:t>
            </a:r>
          </a:p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Start a new page each time you meet.</a:t>
            </a:r>
          </a:p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400">
                <a:latin typeface="Permanent Marker"/>
                <a:ea typeface="Permanent Marker"/>
                <a:cs typeface="Permanent Marker"/>
                <a:sym typeface="Permanent Marker"/>
              </a:rPr>
              <a:t>Include the date and time that your meeting took place</a:t>
            </a:r>
          </a:p>
        </p:txBody>
      </p:sp>
      <p:sp>
        <p:nvSpPr>
          <p:cNvPr id="198" name="Shape 198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Documenting Your Journey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550665"/>
            <a:ext cx="8229600" cy="457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6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Document both Failures and successes</a:t>
            </a:r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6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For example: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6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Did your team try to add sensors for a better design but couldn’t get it working?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-US" sz="2600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Tell us why you wanted the sensors to begin with as well as any problems that popped up.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204" name="Shape 204"/>
          <p:cNvSpPr txBox="1"/>
          <p:nvPr>
            <p:ph type="title"/>
          </p:nvPr>
        </p:nvSpPr>
        <p:spPr>
          <a:xfrm>
            <a:off x="457200" y="0"/>
            <a:ext cx="8229600" cy="11616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4200">
                <a:solidFill>
                  <a:srgbClr val="000000"/>
                </a:solidFill>
                <a:latin typeface="Economica"/>
                <a:ea typeface="Economica"/>
                <a:cs typeface="Economica"/>
                <a:sym typeface="Economica"/>
              </a:rPr>
              <a:t>Keeping It Real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RST NEW BRAND">
  <a:themeElements>
    <a:clrScheme name="Custom 3">
      <a:dk1>
        <a:srgbClr val="000000"/>
      </a:dk1>
      <a:lt1>
        <a:srgbClr val="FFFFFF"/>
      </a:lt1>
      <a:dk2>
        <a:srgbClr val="2150A3"/>
      </a:dk2>
      <a:lt2>
        <a:srgbClr val="EEECE1"/>
      </a:lt2>
      <a:accent1>
        <a:srgbClr val="2150A3"/>
      </a:accent1>
      <a:accent2>
        <a:srgbClr val="DD031D"/>
      </a:accent2>
      <a:accent3>
        <a:srgbClr val="95989A"/>
      </a:accent3>
      <a:accent4>
        <a:srgbClr val="DEA21B"/>
      </a:accent4>
      <a:accent5>
        <a:srgbClr val="3E8E86"/>
      </a:accent5>
      <a:accent6>
        <a:srgbClr val="B5001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