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5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hoto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4572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/>
          <p:nvPr>
            <p:ph idx="3" type="pic"/>
          </p:nvPr>
        </p:nvSpPr>
        <p:spPr>
          <a:xfrm>
            <a:off x="48006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4" type="body"/>
          </p:nvPr>
        </p:nvSpPr>
        <p:spPr>
          <a:xfrm>
            <a:off x="4800601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" name="Shape 26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6E7274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5" name="Shape 145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BFBFB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6" name="Shape 146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2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0563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" name="Shape 30"/>
          <p:cNvGrpSpPr/>
          <p:nvPr/>
        </p:nvGrpSpPr>
        <p:grpSpPr>
          <a:xfrm>
            <a:off x="0" y="6045199"/>
            <a:ext cx="9144000" cy="119062"/>
            <a:chOff x="0" y="1371600"/>
            <a:chExt cx="9067908" cy="276313"/>
          </a:xfrm>
        </p:grpSpPr>
        <p:sp>
          <p:nvSpPr>
            <p:cNvPr id="31" name="Shape 31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722312" y="1975325"/>
            <a:ext cx="7772400" cy="8895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722312" y="283809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1" sz="2800" u="none" cap="none" strike="noStrike">
                <a:solidFill>
                  <a:srgbClr val="7F7F7F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550665"/>
            <a:ext cx="8229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4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57200" y="1984052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2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694383"/>
            <a:ext cx="4040187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57200" y="2153048"/>
            <a:ext cx="4040187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4645025" y="1694383"/>
            <a:ext cx="4041774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4645025" y="2153048"/>
            <a:ext cx="4041774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Pag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575050" y="1676400"/>
            <a:ext cx="5111750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57200" y="1676400"/>
            <a:ext cx="3008313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arge Photo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/>
          <p:nvPr>
            <p:ph idx="2" type="pic"/>
          </p:nvPr>
        </p:nvSpPr>
        <p:spPr>
          <a:xfrm>
            <a:off x="1719218" y="1761447"/>
            <a:ext cx="5607015" cy="4005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1719217" y="5766458"/>
            <a:ext cx="5607017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Shape 11"/>
          <p:cNvGrpSpPr/>
          <p:nvPr/>
        </p:nvGrpSpPr>
        <p:grpSpPr>
          <a:xfrm>
            <a:off x="0" y="1162049"/>
            <a:ext cx="9144000" cy="114299"/>
            <a:chOff x="0" y="1371600"/>
            <a:chExt cx="9067908" cy="276313"/>
          </a:xfrm>
        </p:grpSpPr>
        <p:sp>
          <p:nvSpPr>
            <p:cNvPr id="12" name="Shape 12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Shape 16"/>
          <p:cNvSpPr txBox="1"/>
          <p:nvPr/>
        </p:nvSpPr>
        <p:spPr>
          <a:xfrm>
            <a:off x="8620125" y="6369050"/>
            <a:ext cx="609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3700" y="6110287"/>
            <a:ext cx="8348663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2667000" y="1752600"/>
            <a:ext cx="6116638" cy="1449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Long Island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Presented by School-Business Partnerships </a:t>
            </a:r>
            <a:b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 Long Island, Inc.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systems are available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–"/>
            </a:pPr>
            <a:r>
              <a:rPr b="1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New this year 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Blocks Programming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MIT App inventor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 Studio / Java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Programs are called “Op Modes”.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Robot control is done by 2 cell phones – the “Robot Controller” RC, and “Driver Station” DS.</a:t>
            </a:r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Programming your Robot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Graphical drag and drop programming.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Connects to Robot Controller via WiFi.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 directly on the RC via browser.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software to download to PC.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5715000"/>
            <a:ext cx="1447800" cy="101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Graphical drag and drop programming.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Oracle Virtualbox must be installed on programming computers.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Programming server is virtual appliance and must be downloaded and installed.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 Modes need to be compiled, then manually transferred to the RC via cable.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MIT App inventor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 based programming.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Requires a relatively high performance PC.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distinct subsystems must be installed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Oracle Java Development Kit (JDK)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 Studio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ftc_app SDK</a:t>
            </a:r>
          </a:p>
        </p:txBody>
      </p:sp>
      <p:sp>
        <p:nvSpPr>
          <p:cNvPr id="178" name="Shape 178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 Studio / Java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RC &amp; DS software is downloaded from Google Play store.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pieces of software should NOT be placed on the same phone – they will interfere and may cause an inspection issue.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Spare phones should be preloaded before competition – there may be no internet.</a:t>
            </a:r>
          </a:p>
        </p:txBody>
      </p:sp>
      <p:sp>
        <p:nvSpPr>
          <p:cNvPr id="184" name="Shape 184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Robot Control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RST NEW BRAND">
  <a:themeElements>
    <a:clrScheme name="Custom 3">
      <a:dk1>
        <a:srgbClr val="000000"/>
      </a:dk1>
      <a:lt1>
        <a:srgbClr val="FFFFFF"/>
      </a:lt1>
      <a:dk2>
        <a:srgbClr val="2150A3"/>
      </a:dk2>
      <a:lt2>
        <a:srgbClr val="EEECE1"/>
      </a:lt2>
      <a:accent1>
        <a:srgbClr val="2150A3"/>
      </a:accent1>
      <a:accent2>
        <a:srgbClr val="DD031D"/>
      </a:accent2>
      <a:accent3>
        <a:srgbClr val="95989A"/>
      </a:accent3>
      <a:accent4>
        <a:srgbClr val="DEA21B"/>
      </a:accent4>
      <a:accent5>
        <a:srgbClr val="3E8E86"/>
      </a:accent5>
      <a:accent6>
        <a:srgbClr val="B5001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