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har char="●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har char="○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har char="■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60"/>
              </a:spcBef>
              <a:spcAft>
                <a:spcPts val="0"/>
              </a:spcAft>
              <a:buChar char="●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60"/>
              </a:spcBef>
              <a:spcAft>
                <a:spcPts val="0"/>
              </a:spcAft>
              <a:buChar char="○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Shape 150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5" name="Shape 15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Shape 162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9" name="Shape 16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5" name="Shape 17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1" name="Shape 18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5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jpg"/><Relationship Id="rId3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and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2 Photos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457200" y="1761453"/>
            <a:ext cx="38862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457200" y="5766458"/>
            <a:ext cx="3886200" cy="383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Shape 65"/>
          <p:cNvSpPr/>
          <p:nvPr>
            <p:ph idx="3" type="pic"/>
          </p:nvPr>
        </p:nvSpPr>
        <p:spPr>
          <a:xfrm>
            <a:off x="4800600" y="1761453"/>
            <a:ext cx="38862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4" type="body"/>
          </p:nvPr>
        </p:nvSpPr>
        <p:spPr>
          <a:xfrm>
            <a:off x="4800601" y="5766458"/>
            <a:ext cx="3886200" cy="383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5" name="Shape 95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6" name="Shape 96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1" name="Shape 101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27000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7000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7000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700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700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2" name="Shape 102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3" name="Shape 103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27000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7000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7000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700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700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4" name="Shape 104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5" name="Shape 105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9" name="Shape 109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0" name="Shape 110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1" name="Shape 111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4" name="Shape 114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5" name="Shape 115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9" name="Shape 11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0" name="Shape 120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1" name="Shape 121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2" name="Shape 122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Picture with Caption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5" name="Shape 125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7" name="Shape 127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8" name="Shape 128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9" name="Shape 129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Slide 1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Shape 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Shape 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882775"/>
            <a:ext cx="1530350" cy="114776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6" name="Shape 26"/>
          <p:cNvCxnSpPr/>
          <p:nvPr/>
        </p:nvCxnSpPr>
        <p:spPr>
          <a:xfrm>
            <a:off x="2360613" y="1541462"/>
            <a:ext cx="0" cy="1970086"/>
          </a:xfrm>
          <a:prstGeom prst="straightConnector1">
            <a:avLst/>
          </a:prstGeom>
          <a:noFill/>
          <a:ln cap="flat" cmpd="sng" w="12700">
            <a:solidFill>
              <a:srgbClr val="6E7274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7" name="Shape 27"/>
          <p:cNvSpPr txBox="1"/>
          <p:nvPr>
            <p:ph type="title"/>
          </p:nvPr>
        </p:nvSpPr>
        <p:spPr>
          <a:xfrm>
            <a:off x="2674468" y="1763058"/>
            <a:ext cx="6116917" cy="144929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3" name="Shape 133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4" name="Shape 134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5" name="Shape 135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9" name="Shape 139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0" name="Shape 140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1" name="Shape 141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Slide 1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Shape 1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Shape 1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882775"/>
            <a:ext cx="1530350" cy="114776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5" name="Shape 145"/>
          <p:cNvCxnSpPr/>
          <p:nvPr/>
        </p:nvCxnSpPr>
        <p:spPr>
          <a:xfrm>
            <a:off x="2360613" y="1541462"/>
            <a:ext cx="0" cy="1970086"/>
          </a:xfrm>
          <a:prstGeom prst="straightConnector1">
            <a:avLst/>
          </a:prstGeom>
          <a:noFill/>
          <a:ln cap="flat" cmpd="sng" w="12700">
            <a:solidFill>
              <a:srgbClr val="BFBFB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46" name="Shape 146"/>
          <p:cNvSpPr txBox="1"/>
          <p:nvPr>
            <p:ph type="title"/>
          </p:nvPr>
        </p:nvSpPr>
        <p:spPr>
          <a:xfrm>
            <a:off x="2674468" y="1763058"/>
            <a:ext cx="6116917" cy="144929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Slide 2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Shape 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05631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0" name="Shape 30"/>
          <p:cNvGrpSpPr/>
          <p:nvPr/>
        </p:nvGrpSpPr>
        <p:grpSpPr>
          <a:xfrm>
            <a:off x="0" y="6045199"/>
            <a:ext cx="9144000" cy="119062"/>
            <a:chOff x="0" y="1371600"/>
            <a:chExt cx="9067908" cy="276313"/>
          </a:xfrm>
        </p:grpSpPr>
        <p:sp>
          <p:nvSpPr>
            <p:cNvPr id="31" name="Shape 31"/>
            <p:cNvSpPr/>
            <p:nvPr/>
          </p:nvSpPr>
          <p:spPr>
            <a:xfrm>
              <a:off x="0" y="1371600"/>
              <a:ext cx="2266976" cy="276313"/>
            </a:xfrm>
            <a:prstGeom prst="rect">
              <a:avLst/>
            </a:prstGeom>
            <a:solidFill>
              <a:srgbClr val="13973E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Shape 32"/>
            <p:cNvSpPr/>
            <p:nvPr/>
          </p:nvSpPr>
          <p:spPr>
            <a:xfrm>
              <a:off x="2266976" y="1371600"/>
              <a:ext cx="2266976" cy="276313"/>
            </a:xfrm>
            <a:prstGeom prst="rect">
              <a:avLst/>
            </a:prstGeom>
            <a:solidFill>
              <a:srgbClr val="FC001D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Shape 33"/>
            <p:cNvSpPr/>
            <p:nvPr/>
          </p:nvSpPr>
          <p:spPr>
            <a:xfrm>
              <a:off x="4533953" y="1371600"/>
              <a:ext cx="2266976" cy="276313"/>
            </a:xfrm>
            <a:prstGeom prst="rect">
              <a:avLst/>
            </a:prstGeom>
            <a:solidFill>
              <a:srgbClr val="FC5526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Shape 34"/>
            <p:cNvSpPr/>
            <p:nvPr/>
          </p:nvSpPr>
          <p:spPr>
            <a:xfrm>
              <a:off x="6800931" y="1371600"/>
              <a:ext cx="2266976" cy="276313"/>
            </a:xfrm>
            <a:prstGeom prst="rect">
              <a:avLst/>
            </a:prstGeom>
            <a:solidFill>
              <a:srgbClr val="118AC3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Shape 35"/>
          <p:cNvSpPr txBox="1"/>
          <p:nvPr>
            <p:ph type="title"/>
          </p:nvPr>
        </p:nvSpPr>
        <p:spPr>
          <a:xfrm>
            <a:off x="722312" y="1975325"/>
            <a:ext cx="7772400" cy="8895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722312" y="2838090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0" i="1" sz="2800" u="none" cap="none" strike="noStrike">
                <a:solidFill>
                  <a:srgbClr val="7F7F7F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Header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457200" y="1550665"/>
            <a:ext cx="8229600" cy="4333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0" sz="2400" u="none" cap="none" strike="noStrike">
                <a:solidFill>
                  <a:srgbClr val="3165C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2" type="body"/>
          </p:nvPr>
        </p:nvSpPr>
        <p:spPr>
          <a:xfrm>
            <a:off x="457200" y="1984052"/>
            <a:ext cx="8229600" cy="360882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mparison 1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457200" y="1713115"/>
            <a:ext cx="4038599" cy="43123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x="4648200" y="1713115"/>
            <a:ext cx="4038599" cy="43123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mparison 2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idx="1" type="body"/>
          </p:nvPr>
        </p:nvSpPr>
        <p:spPr>
          <a:xfrm>
            <a:off x="457200" y="1694383"/>
            <a:ext cx="4040187" cy="4586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2" type="body"/>
          </p:nvPr>
        </p:nvSpPr>
        <p:spPr>
          <a:xfrm>
            <a:off x="457200" y="2153048"/>
            <a:ext cx="4040187" cy="33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28600" lvl="0" marL="34290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714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3" type="body"/>
          </p:nvPr>
        </p:nvSpPr>
        <p:spPr>
          <a:xfrm>
            <a:off x="4645025" y="1694383"/>
            <a:ext cx="4041774" cy="4586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4" type="body"/>
          </p:nvPr>
        </p:nvSpPr>
        <p:spPr>
          <a:xfrm>
            <a:off x="4645025" y="2153048"/>
            <a:ext cx="4041774" cy="33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28600" lvl="0" marL="34290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714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Shape 50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lank Pag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ntent with Caption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" type="body"/>
          </p:nvPr>
        </p:nvSpPr>
        <p:spPr>
          <a:xfrm>
            <a:off x="3575050" y="1676400"/>
            <a:ext cx="5111750" cy="41465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2" type="body"/>
          </p:nvPr>
        </p:nvSpPr>
        <p:spPr>
          <a:xfrm>
            <a:off x="457200" y="1676400"/>
            <a:ext cx="3008313" cy="41465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Shape 56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Large Photo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Shape 59"/>
          <p:cNvSpPr/>
          <p:nvPr>
            <p:ph idx="2" type="pic"/>
          </p:nvPr>
        </p:nvSpPr>
        <p:spPr>
          <a:xfrm>
            <a:off x="1719218" y="1761447"/>
            <a:ext cx="5607015" cy="40050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1719217" y="5766458"/>
            <a:ext cx="5607017" cy="383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jp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13715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" name="Shape 11"/>
          <p:cNvGrpSpPr/>
          <p:nvPr/>
        </p:nvGrpSpPr>
        <p:grpSpPr>
          <a:xfrm>
            <a:off x="0" y="1162049"/>
            <a:ext cx="9144000" cy="114299"/>
            <a:chOff x="0" y="1371600"/>
            <a:chExt cx="9067908" cy="276313"/>
          </a:xfrm>
        </p:grpSpPr>
        <p:sp>
          <p:nvSpPr>
            <p:cNvPr id="12" name="Shape 12"/>
            <p:cNvSpPr/>
            <p:nvPr/>
          </p:nvSpPr>
          <p:spPr>
            <a:xfrm>
              <a:off x="0" y="1371600"/>
              <a:ext cx="2266976" cy="276313"/>
            </a:xfrm>
            <a:prstGeom prst="rect">
              <a:avLst/>
            </a:prstGeom>
            <a:solidFill>
              <a:srgbClr val="13973E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Shape 13"/>
            <p:cNvSpPr/>
            <p:nvPr/>
          </p:nvSpPr>
          <p:spPr>
            <a:xfrm>
              <a:off x="2266976" y="1371600"/>
              <a:ext cx="2266976" cy="276313"/>
            </a:xfrm>
            <a:prstGeom prst="rect">
              <a:avLst/>
            </a:prstGeom>
            <a:solidFill>
              <a:srgbClr val="FC001D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Shape 14"/>
            <p:cNvSpPr/>
            <p:nvPr/>
          </p:nvSpPr>
          <p:spPr>
            <a:xfrm>
              <a:off x="4533953" y="1371600"/>
              <a:ext cx="2266976" cy="276313"/>
            </a:xfrm>
            <a:prstGeom prst="rect">
              <a:avLst/>
            </a:prstGeom>
            <a:solidFill>
              <a:srgbClr val="FC5526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Shape 15"/>
            <p:cNvSpPr/>
            <p:nvPr/>
          </p:nvSpPr>
          <p:spPr>
            <a:xfrm>
              <a:off x="6800931" y="1371600"/>
              <a:ext cx="2266976" cy="276313"/>
            </a:xfrm>
            <a:prstGeom prst="rect">
              <a:avLst/>
            </a:prstGeom>
            <a:solidFill>
              <a:srgbClr val="118AC3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Shape 16"/>
          <p:cNvSpPr txBox="1"/>
          <p:nvPr/>
        </p:nvSpPr>
        <p:spPr>
          <a:xfrm>
            <a:off x="8620125" y="6369050"/>
            <a:ext cx="609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fld id="{00000000-1234-1234-1234-123412341234}" type="slidenum">
              <a:rPr b="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pic>
        <p:nvPicPr>
          <p:cNvPr id="17" name="Shape 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93700" y="6110287"/>
            <a:ext cx="8348663" cy="566736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Shape 18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457200" y="1550987"/>
            <a:ext cx="8229600" cy="45751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</p:sldLayoutIdLst>
  <p:transition>
    <p:fade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type="title"/>
          </p:nvPr>
        </p:nvSpPr>
        <p:spPr>
          <a:xfrm>
            <a:off x="2667000" y="1752600"/>
            <a:ext cx="6116638" cy="14493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1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  <a:r>
              <a:rPr b="1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Long Island</a:t>
            </a:r>
            <a:br>
              <a:rPr b="0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Presented by School-Business Partnerships </a:t>
            </a:r>
            <a:br>
              <a:rPr b="0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of Long Island, Inc.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systems are available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Arial"/>
              <a:buChar char="–"/>
            </a:pPr>
            <a:r>
              <a:rPr b="1" i="0" lang="en-US" sz="2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New this year 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Blocks Programming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MIT App inventor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Android Studio / Java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Programs are called “Op Modes”.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Robot control is done by 2 cell phones – the “Robot Controller” RC, and “Driver Station” DS.</a:t>
            </a:r>
          </a:p>
        </p:txBody>
      </p:sp>
      <p:sp>
        <p:nvSpPr>
          <p:cNvPr id="158" name="Shape 158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Programming your Robot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1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Blocks</a:t>
            </a:r>
          </a:p>
        </p:txBody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457200" y="1550987"/>
            <a:ext cx="8229600" cy="4575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Graphical drag and drop programming.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Connects to Robot Controller via WiFi.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 directly on the RC via browser.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software to download to PC.</a:t>
            </a:r>
          </a:p>
        </p:txBody>
      </p:sp>
      <p:pic>
        <p:nvPicPr>
          <p:cNvPr id="166" name="Shape 1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5715000"/>
            <a:ext cx="1447800" cy="1012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Graphical drag and drop programming.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Oracle Virtualbox must be installed on programming computers.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Programming server is virtual appliance and must be downloaded and installed.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 Modes need to be compiled, then manually transferred to the RC via cable.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Shape 172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MIT App inventor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 based programming.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Requires a relatively high performance PC.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distinct subsystems must be installed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Oracle Java Development Kit (JDK)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Android Studio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ftc_app SDK</a:t>
            </a:r>
          </a:p>
        </p:txBody>
      </p:sp>
      <p:sp>
        <p:nvSpPr>
          <p:cNvPr id="178" name="Shape 178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Android Studio / Java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RC &amp; DS software is downloaded from Google Play store.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Both pieces of software should NOT be placed on the same phone – they will interfere and may cause an inspection issue.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Spare phones should be preloaded before competition – there may be no internet.</a:t>
            </a:r>
          </a:p>
        </p:txBody>
      </p:sp>
      <p:sp>
        <p:nvSpPr>
          <p:cNvPr id="184" name="Shape 184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Robot Control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IRST NEW BRAND">
  <a:themeElements>
    <a:clrScheme name="Custom 3">
      <a:dk1>
        <a:srgbClr val="000000"/>
      </a:dk1>
      <a:lt1>
        <a:srgbClr val="FFFFFF"/>
      </a:lt1>
      <a:dk2>
        <a:srgbClr val="2150A3"/>
      </a:dk2>
      <a:lt2>
        <a:srgbClr val="EEECE1"/>
      </a:lt2>
      <a:accent1>
        <a:srgbClr val="2150A3"/>
      </a:accent1>
      <a:accent2>
        <a:srgbClr val="DD031D"/>
      </a:accent2>
      <a:accent3>
        <a:srgbClr val="95989A"/>
      </a:accent3>
      <a:accent4>
        <a:srgbClr val="DEA21B"/>
      </a:accent4>
      <a:accent5>
        <a:srgbClr val="3E8E86"/>
      </a:accent5>
      <a:accent6>
        <a:srgbClr val="B5001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